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39"/>
  </p:notesMasterIdLst>
  <p:handoutMasterIdLst>
    <p:handoutMasterId r:id="rId40"/>
  </p:handoutMasterIdLst>
  <p:sldIdLst>
    <p:sldId id="274" r:id="rId3"/>
    <p:sldId id="469" r:id="rId4"/>
    <p:sldId id="276" r:id="rId5"/>
    <p:sldId id="460" r:id="rId6"/>
    <p:sldId id="477" r:id="rId7"/>
    <p:sldId id="452" r:id="rId8"/>
    <p:sldId id="453" r:id="rId9"/>
    <p:sldId id="454" r:id="rId10"/>
    <p:sldId id="455" r:id="rId11"/>
    <p:sldId id="456" r:id="rId12"/>
    <p:sldId id="425" r:id="rId13"/>
    <p:sldId id="426" r:id="rId14"/>
    <p:sldId id="427" r:id="rId15"/>
    <p:sldId id="428" r:id="rId16"/>
    <p:sldId id="432" r:id="rId17"/>
    <p:sldId id="434" r:id="rId18"/>
    <p:sldId id="435" r:id="rId19"/>
    <p:sldId id="437" r:id="rId20"/>
    <p:sldId id="436" r:id="rId21"/>
    <p:sldId id="438" r:id="rId22"/>
    <p:sldId id="439" r:id="rId23"/>
    <p:sldId id="440" r:id="rId24"/>
    <p:sldId id="441" r:id="rId25"/>
    <p:sldId id="442" r:id="rId26"/>
    <p:sldId id="443" r:id="rId27"/>
    <p:sldId id="444" r:id="rId28"/>
    <p:sldId id="445" r:id="rId29"/>
    <p:sldId id="447" r:id="rId30"/>
    <p:sldId id="449" r:id="rId31"/>
    <p:sldId id="448" r:id="rId32"/>
    <p:sldId id="471" r:id="rId33"/>
    <p:sldId id="478" r:id="rId34"/>
    <p:sldId id="479" r:id="rId35"/>
    <p:sldId id="451" r:id="rId36"/>
    <p:sldId id="419" r:id="rId37"/>
    <p:sldId id="420" r:id="rId38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5DFF14E-3B85-46F8-B00F-C5D96463AEE5}">
          <p14:sldIdLst>
            <p14:sldId id="274"/>
            <p14:sldId id="469"/>
            <p14:sldId id="276"/>
          </p14:sldIdLst>
        </p14:section>
        <p14:section name="Web Services" id="{0785A9EB-0B00-4923-BA5E-C8EA70F12C25}">
          <p14:sldIdLst>
            <p14:sldId id="460"/>
            <p14:sldId id="477"/>
          </p14:sldIdLst>
        </p14:section>
        <p14:section name="RESTful Web Services" id="{BE976CE8-0C5A-4C21-9C2E-CEAE4E091DEE}">
          <p14:sldIdLst>
            <p14:sldId id="452"/>
            <p14:sldId id="453"/>
            <p14:sldId id="454"/>
            <p14:sldId id="455"/>
            <p14:sldId id="456"/>
          </p14:sldIdLst>
        </p14:section>
        <p14:section name="ASP.NET Web API" id="{F11CDF58-A9B2-4431-A70C-3DD409C26E40}">
          <p14:sldIdLst>
            <p14:sldId id="425"/>
            <p14:sldId id="426"/>
            <p14:sldId id="427"/>
            <p14:sldId id="428"/>
            <p14:sldId id="432"/>
            <p14:sldId id="434"/>
            <p14:sldId id="435"/>
            <p14:sldId id="437"/>
            <p14:sldId id="436"/>
            <p14:sldId id="438"/>
            <p14:sldId id="439"/>
            <p14:sldId id="440"/>
            <p14:sldId id="441"/>
            <p14:sldId id="442"/>
            <p14:sldId id="443"/>
            <p14:sldId id="444"/>
          </p14:sldIdLst>
        </p14:section>
        <p14:section name="Consuming services" id="{637E6595-B5CF-48E1-BE00-EA534B24E239}">
          <p14:sldIdLst>
            <p14:sldId id="445"/>
            <p14:sldId id="447"/>
            <p14:sldId id="449"/>
            <p14:sldId id="448"/>
          </p14:sldIdLst>
        </p14:section>
        <p14:section name="Developer Tools" id="{442A5476-CF2B-454F-AA29-EEBD3E52A971}">
          <p14:sldIdLst>
            <p14:sldId id="471"/>
            <p14:sldId id="478"/>
            <p14:sldId id="479"/>
          </p14:sldIdLst>
        </p14:section>
        <p14:section name="Questions" id="{CF34CDD7-C542-42ED-8598-4199BCC322DD}">
          <p14:sldIdLst>
            <p14:sldId id="451"/>
            <p14:sldId id="419"/>
            <p14:sldId id="42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EEDC"/>
    <a:srgbClr val="F0A22E"/>
    <a:srgbClr val="603A14"/>
    <a:srgbClr val="E85C0E"/>
    <a:srgbClr val="BAB398"/>
    <a:srgbClr val="ADA485"/>
    <a:srgbClr val="C6C0AA"/>
    <a:srgbClr val="663606"/>
    <a:srgbClr val="663106"/>
    <a:srgbClr val="F8DC9E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221" autoAdjust="0"/>
    <p:restoredTop sz="94533" autoAdjust="0"/>
  </p:normalViewPr>
  <p:slideViewPr>
    <p:cSldViewPr>
      <p:cViewPr varScale="1">
        <p:scale>
          <a:sx n="74" d="100"/>
          <a:sy n="74" d="100"/>
        </p:scale>
        <p:origin x="366" y="72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handoutMaster" Target="handoutMasters/handoutMaster1.xml"/><Relationship Id="rId45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20" Type="http://schemas.openxmlformats.org/officeDocument/2006/relationships/slide" Target="slides/slide18.xml"/><Relationship Id="rId41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29-May-15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29-May-15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1515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9941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15539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7497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2B4927D0-65A8-4373-AAAE-444F16813071}" type="datetime1">
              <a:rPr lang="en-US"/>
              <a:pPr/>
              <a:t>29-May-15</a:t>
            </a:fld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Copyright (c) 2005 National Academy of Software Development, Ltd. All rights reserved. Unauthorized copying or re-distribution is strictly prohibited.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317E63F-D718-4910-8FA0-B9BE248379AD}" type="slidenum">
              <a:rPr lang="en-US"/>
              <a:pPr/>
              <a:t>4</a:t>
            </a:fld>
            <a:endParaRPr lang="en-US" dirty="0"/>
          </a:p>
        </p:txBody>
      </p:sp>
      <p:sp>
        <p:nvSpPr>
          <p:cNvPr id="1185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57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313799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68567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65676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10238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56045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90930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3472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29-May-15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 userDrawn="1"/>
        </p:nvSpPr>
        <p:spPr>
          <a:xfrm rot="20967018">
            <a:off x="52437" y="3176455"/>
            <a:ext cx="7313295" cy="1261884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0000" b="1" kern="1200" noProof="0" dirty="0" smtClean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Questions?</a:t>
            </a:r>
            <a:endParaRPr lang="en-US" sz="100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603A14"/>
                </a:solidFill>
              </a:rPr>
              <a:t>?</a:t>
            </a:r>
            <a:endParaRPr lang="en-US" sz="2400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2047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29-May-15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68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hyperlink" Target="http://softuni.or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2.png"/><Relationship Id="rId5" Type="http://schemas.openxmlformats.org/officeDocument/2006/relationships/image" Target="../media/image8.png"/><Relationship Id="rId10" Type="http://schemas.openxmlformats.org/officeDocument/2006/relationships/image" Target="../media/image11.png"/><Relationship Id="rId4" Type="http://schemas.openxmlformats.org/officeDocument/2006/relationships/image" Target="../media/image7.png"/><Relationship Id="rId9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://myservice.com/api/Books/3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://owin.org/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://www.vgeorgiev.org/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sp.net/web-api/overview/web-api-routing-and-actions/attribute-routing-in-web-api-2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://odata.org/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/Posts?$top=2&amp;$skip=2" TargetMode="External"/><Relationship Id="rId2" Type="http://schemas.openxmlformats.org/officeDocument/2006/relationships/hyperlink" Target="http://www.asp.net/web-api/overview/odata-support-in-aspnet-web-api/supporting-odata-query-options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reativecommons.org/licenses/by-nc-sa/3.0/deed.en_US" TargetMode="External"/><Relationship Id="rId5" Type="http://schemas.openxmlformats.org/officeDocument/2006/relationships/hyperlink" Target="https://telerikacademy.com/Courses/Courses/Details/187" TargetMode="External"/><Relationship Id="rId4" Type="http://schemas.openxmlformats.org/officeDocument/2006/relationships/image" Target="../media/image7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0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3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38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://en.wikipedia.org/wiki/Representational_State_Transfer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myservice.com/api/Books/3" TargetMode="External"/><Relationship Id="rId2" Type="http://schemas.openxmlformats.org/officeDocument/2006/relationships/hyperlink" Target="http://myservice.com/api/Book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494212" y="1828800"/>
            <a:ext cx="6925141" cy="1524000"/>
          </a:xfrm>
        </p:spPr>
        <p:txBody>
          <a:bodyPr>
            <a:normAutofit/>
          </a:bodyPr>
          <a:lstStyle/>
          <a:p>
            <a:r>
              <a:rPr lang="en-GB" dirty="0" smtClean="0"/>
              <a:t>RESTful Services with ASP.NET Web API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419600"/>
            <a:ext cx="3187613" cy="525135"/>
          </a:xfrm>
        </p:spPr>
        <p:txBody>
          <a:bodyPr/>
          <a:lstStyle/>
          <a:p>
            <a:r>
              <a:rPr lang="en-US" dirty="0" smtClean="0"/>
              <a:t>Vladimir Georgiev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4975216"/>
            <a:ext cx="3187614" cy="815984"/>
          </a:xfrm>
        </p:spPr>
        <p:txBody>
          <a:bodyPr/>
          <a:lstStyle/>
          <a:p>
            <a:r>
              <a:rPr lang="en-US" dirty="0"/>
              <a:t>Technical </a:t>
            </a:r>
            <a:r>
              <a:rPr lang="en-US" dirty="0" smtClean="0"/>
              <a:t>Trainer &amp;</a:t>
            </a:r>
          </a:p>
          <a:p>
            <a:r>
              <a:rPr lang="en-US" dirty="0" smtClean="0"/>
              <a:t>Software Developer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884849"/>
            <a:ext cx="3187613" cy="395869"/>
          </a:xfrm>
        </p:spPr>
        <p:txBody>
          <a:bodyPr/>
          <a:lstStyle/>
          <a:p>
            <a:r>
              <a:rPr lang="en-US" sz="2000" dirty="0" smtClean="0"/>
              <a:t>http://VGeorgiev.org/</a:t>
            </a:r>
            <a:endParaRPr lang="en-US" sz="2000" dirty="0"/>
          </a:p>
        </p:txBody>
      </p:sp>
      <p:pic>
        <p:nvPicPr>
          <p:cNvPr id="102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983" y="29726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754863" y="3916034"/>
            <a:ext cx="4664490" cy="205740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18" name="Picture 4" descr="http://www.itplussoft.com/images/DeskApps3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2612" y="391751"/>
            <a:ext cx="1804737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title="Software University Foundation">
            <a:hlinkClick r:id="rId7" tooltip="Software University Foundation"/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33" t="-11972" r="-4044" b="1048"/>
          <a:stretch/>
        </p:blipFill>
        <p:spPr bwMode="auto">
          <a:xfrm>
            <a:off x="825157" y="1727069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6661" y="3086481"/>
            <a:ext cx="2309563" cy="288695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012" y="212258"/>
            <a:ext cx="2209800" cy="1469517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1336" y="391751"/>
            <a:ext cx="1290024" cy="1290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Delete </a:t>
            </a:r>
            <a:r>
              <a:rPr lang="en-US" dirty="0"/>
              <a:t>(remove) a</a:t>
            </a:r>
            <a:r>
              <a:rPr lang="bg-BG" dirty="0"/>
              <a:t> </a:t>
            </a:r>
            <a:r>
              <a:rPr lang="en-US" dirty="0"/>
              <a:t>resource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DELETE </a:t>
            </a:r>
            <a:r>
              <a:rPr lang="en-US" dirty="0">
                <a:hlinkClick r:id="rId2"/>
              </a:rPr>
              <a:t>http://myservice.com/api/Books/3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sz="3200" dirty="0" smtClean="0"/>
              <a:t>Update a resource partially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PATCH </a:t>
            </a:r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myservice.com/api/Books/3</a:t>
            </a:r>
            <a:endParaRPr lang="en-US" dirty="0" smtClean="0"/>
          </a:p>
          <a:p>
            <a:pPr>
              <a:lnSpc>
                <a:spcPct val="100000"/>
              </a:lnSpc>
            </a:pPr>
            <a:r>
              <a:rPr lang="en-US" dirty="0"/>
              <a:t>Retrieve resource meta-data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HEAD </a:t>
            </a:r>
            <a:r>
              <a:rPr lang="en-US" dirty="0">
                <a:hlinkClick r:id="rId2"/>
              </a:rPr>
              <a:t>http://myservice.com/api/Books/3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 smtClean="0"/>
              <a:t>Inspect resource (typically used in AJAX to request permissions)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 smtClean="0"/>
              <a:t>OPTIONS </a:t>
            </a:r>
            <a:r>
              <a:rPr lang="en-US" dirty="0">
                <a:hlinkClick r:id="rId2"/>
              </a:rPr>
              <a:t>http://myservice.com/api/Books/3</a:t>
            </a:r>
            <a:endParaRPr lang="en-US" dirty="0"/>
          </a:p>
          <a:p>
            <a:pPr lvl="1">
              <a:lnSpc>
                <a:spcPct val="100000"/>
              </a:lnSpc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RESTful Web Services and HTTP </a:t>
            </a:r>
            <a:r>
              <a:rPr lang="en-US" dirty="0" smtClean="0"/>
              <a:t>Methods (2)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5662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5351600"/>
            <a:ext cx="8938472" cy="820600"/>
          </a:xfrm>
        </p:spPr>
        <p:txBody>
          <a:bodyPr/>
          <a:lstStyle/>
          <a:p>
            <a:r>
              <a:rPr lang="en-US" dirty="0" smtClean="0"/>
              <a:t>What is ASP.NET Web API?</a:t>
            </a:r>
            <a:endParaRPr lang="en-US" dirty="0"/>
          </a:p>
        </p:txBody>
      </p:sp>
      <p:pic>
        <p:nvPicPr>
          <p:cNvPr id="3074" name="Picture 2" descr="http://stebet.net/wp-content/uploads/2013/06/asp.net-logo-400x30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0484" y="1129440"/>
            <a:ext cx="4929928" cy="369744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extLst/>
        </p:spPr>
      </p:pic>
    </p:spTree>
    <p:extLst>
      <p:ext uri="{BB962C8B-B14F-4D97-AF65-F5344CB8AC3E}">
        <p14:creationId xmlns:p14="http://schemas.microsoft.com/office/powerpoint/2010/main" val="723220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ASP.NET Web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API </a:t>
            </a:r>
            <a:r>
              <a:rPr lang="en-US" dirty="0" smtClean="0"/>
              <a:t>== platform </a:t>
            </a:r>
            <a:r>
              <a:rPr lang="en-US" dirty="0"/>
              <a:t>for building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RESTful </a:t>
            </a:r>
            <a:r>
              <a:rPr lang="en-US" dirty="0" smtClean="0"/>
              <a:t>Web services</a:t>
            </a:r>
          </a:p>
          <a:p>
            <a:pPr lvl="1"/>
            <a:r>
              <a:rPr lang="en-US" dirty="0" smtClean="0"/>
              <a:t>Running over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.NET </a:t>
            </a:r>
            <a:r>
              <a:rPr lang="en-US" dirty="0" smtClean="0"/>
              <a:t>Framework</a:t>
            </a:r>
          </a:p>
          <a:p>
            <a:pPr lvl="1"/>
            <a:r>
              <a:rPr lang="en-US" dirty="0" smtClean="0"/>
              <a:t>Using the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ASP.NET</a:t>
            </a:r>
            <a:r>
              <a:rPr lang="en-US" dirty="0" smtClean="0"/>
              <a:t> development stack</a:t>
            </a:r>
          </a:p>
          <a:p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ASP.NET Web API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3339" y="3429000"/>
            <a:ext cx="6298970" cy="2778333"/>
          </a:xfrm>
          <a:prstGeom prst="roundRect">
            <a:avLst>
              <a:gd name="adj" fmla="val 4283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845416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ASP.NET Web API</a:t>
            </a:r>
            <a:endParaRPr lang="en-US" dirty="0"/>
          </a:p>
        </p:txBody>
      </p:sp>
      <p:sp>
        <p:nvSpPr>
          <p:cNvPr id="5" name="Flowchart: Magnetic Disk 4"/>
          <p:cNvSpPr/>
          <p:nvPr/>
        </p:nvSpPr>
        <p:spPr>
          <a:xfrm>
            <a:off x="2055812" y="1929765"/>
            <a:ext cx="1295400" cy="1447800"/>
          </a:xfrm>
          <a:prstGeom prst="flowChartMagneticDisk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storage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1903412" y="3307080"/>
            <a:ext cx="1676400" cy="838200"/>
          </a:xfrm>
          <a:prstGeom prst="round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Layer (EF)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5400992" y="3174681"/>
            <a:ext cx="1805940" cy="1102994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ASP.NET Web API</a:t>
            </a:r>
          </a:p>
        </p:txBody>
      </p:sp>
      <p:sp>
        <p:nvSpPr>
          <p:cNvPr id="12" name="Cloud 11"/>
          <p:cNvSpPr/>
          <p:nvPr/>
        </p:nvSpPr>
        <p:spPr>
          <a:xfrm>
            <a:off x="6954995" y="4299585"/>
            <a:ext cx="2636520" cy="1712594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HTTP</a:t>
            </a:r>
            <a:r>
              <a:rPr lang="en-US" dirty="0"/>
              <a:t> PUT, POST, DELETE</a:t>
            </a:r>
          </a:p>
        </p:txBody>
      </p:sp>
      <p:sp>
        <p:nvSpPr>
          <p:cNvPr id="9" name="Left Arrow 8"/>
          <p:cNvSpPr/>
          <p:nvPr/>
        </p:nvSpPr>
        <p:spPr>
          <a:xfrm>
            <a:off x="7267892" y="3846194"/>
            <a:ext cx="1188720" cy="649606"/>
          </a:xfrm>
          <a:prstGeom prst="leftArrow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JSON</a:t>
            </a:r>
          </a:p>
        </p:txBody>
      </p:sp>
      <p:sp>
        <p:nvSpPr>
          <p:cNvPr id="14" name="Cloud 13"/>
          <p:cNvSpPr/>
          <p:nvPr/>
        </p:nvSpPr>
        <p:spPr>
          <a:xfrm>
            <a:off x="7275512" y="2005016"/>
            <a:ext cx="1740218" cy="1285874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HTTP</a:t>
            </a:r>
            <a:r>
              <a:rPr lang="en-US" dirty="0"/>
              <a:t> GET</a:t>
            </a:r>
          </a:p>
        </p:txBody>
      </p:sp>
      <p:pic>
        <p:nvPicPr>
          <p:cNvPr id="1026" name="Picture 2" descr="http://www.techny.com/wp-content/uploads/2011/04/choosing-web-browsers.jp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1393" y="2913697"/>
            <a:ext cx="1624965" cy="162496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ight Arrow 9"/>
          <p:cNvSpPr/>
          <p:nvPr/>
        </p:nvSpPr>
        <p:spPr>
          <a:xfrm>
            <a:off x="7313612" y="2971800"/>
            <a:ext cx="1188720" cy="727710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JSON</a:t>
            </a:r>
          </a:p>
        </p:txBody>
      </p:sp>
      <p:sp>
        <p:nvSpPr>
          <p:cNvPr id="13" name="Left-Right Arrow 12"/>
          <p:cNvSpPr/>
          <p:nvPr/>
        </p:nvSpPr>
        <p:spPr>
          <a:xfrm>
            <a:off x="3656012" y="3348987"/>
            <a:ext cx="1676400" cy="754382"/>
          </a:xfrm>
          <a:prstGeom prst="leftRightArrow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Models</a:t>
            </a:r>
          </a:p>
        </p:txBody>
      </p:sp>
      <p:pic>
        <p:nvPicPr>
          <p:cNvPr id="15" name="Picture 14" descr="http://3.bp.blogspot.com/-mwGxXRGOERs/TcPvmPptwuI/AAAAAAAAAZQ/PuTzBJF5TVc/s200/touch+mobile+phone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5251" y="5155882"/>
            <a:ext cx="1624965" cy="146246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http://www.itplussoft.com/images/DeskApps3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534" y="848645"/>
            <a:ext cx="2418398" cy="1531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Up-Down Arrow 7"/>
          <p:cNvSpPr/>
          <p:nvPr/>
        </p:nvSpPr>
        <p:spPr>
          <a:xfrm>
            <a:off x="5865813" y="2065741"/>
            <a:ext cx="861060" cy="1339675"/>
          </a:xfrm>
          <a:prstGeom prst="upDownArrow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XML</a:t>
            </a:r>
          </a:p>
        </p:txBody>
      </p:sp>
      <p:sp>
        <p:nvSpPr>
          <p:cNvPr id="19" name="Up-Down Arrow 18"/>
          <p:cNvSpPr/>
          <p:nvPr/>
        </p:nvSpPr>
        <p:spPr>
          <a:xfrm>
            <a:off x="5713412" y="4103370"/>
            <a:ext cx="838200" cy="1339675"/>
          </a:xfrm>
          <a:prstGeom prst="upDownArrow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XML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8859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12" grpId="0" animBg="1"/>
      <p:bldP spid="9" grpId="0" animBg="1"/>
      <p:bldP spid="14" grpId="0" animBg="1"/>
      <p:bldP spid="10" grpId="0" animBg="1"/>
      <p:bldP spid="13" grpId="0" animBg="1"/>
      <p:bldP spid="8" grpId="0" animBg="1"/>
      <p:bldP spid="1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Easy to use framework, very powerful</a:t>
            </a:r>
          </a:p>
          <a:p>
            <a:r>
              <a:rPr lang="en-US" dirty="0" smtClean="0"/>
              <a:t>Modern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HTTP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programming </a:t>
            </a:r>
            <a:r>
              <a:rPr lang="en-US" dirty="0" smtClean="0"/>
              <a:t>model</a:t>
            </a:r>
          </a:p>
          <a:p>
            <a:r>
              <a:rPr lang="en-US" dirty="0" smtClean="0"/>
              <a:t>Content negotiation</a:t>
            </a:r>
          </a:p>
          <a:p>
            <a:pPr lvl="1"/>
            <a:r>
              <a:rPr lang="en-US" dirty="0" smtClean="0"/>
              <a:t>JSON, XML, Custom formats…</a:t>
            </a:r>
          </a:p>
          <a:p>
            <a:r>
              <a:rPr lang="en-US" dirty="0" smtClean="0"/>
              <a:t>Query </a:t>
            </a:r>
            <a:r>
              <a:rPr lang="en-US" dirty="0"/>
              <a:t>composition</a:t>
            </a:r>
          </a:p>
          <a:p>
            <a:pPr lvl="1"/>
            <a:r>
              <a:rPr lang="en-US" dirty="0" smtClean="0"/>
              <a:t>Support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OData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URL </a:t>
            </a:r>
            <a:r>
              <a:rPr lang="en-US" dirty="0" smtClean="0"/>
              <a:t>over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IQueryable&lt;T&gt;</a:t>
            </a:r>
          </a:p>
          <a:p>
            <a:r>
              <a:rPr lang="en-US" dirty="0"/>
              <a:t>Model binding and validation</a:t>
            </a:r>
          </a:p>
          <a:p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Routes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(mapping between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URIs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and code)</a:t>
            </a:r>
          </a:p>
          <a:p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Filters, Testability, IoC, Flexible hosting…</a:t>
            </a:r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API Features</a:t>
            </a:r>
            <a:endParaRPr lang="en-US" dirty="0"/>
          </a:p>
        </p:txBody>
      </p:sp>
      <p:pic>
        <p:nvPicPr>
          <p:cNvPr id="5" name="Picture 2" descr="http://rogueagile.com/wp-content/uploads/2012/06/061412_1846_TechEd2012D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0212" y="1151118"/>
            <a:ext cx="5153011" cy="280561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5582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Attribute routing</a:t>
            </a:r>
          </a:p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OData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improvements: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$select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$expand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$batch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value</a:t>
            </a:r>
            <a:endParaRPr lang="en-US" dirty="0" smtClean="0"/>
          </a:p>
          <a:p>
            <a:r>
              <a:rPr lang="en-US" dirty="0" smtClean="0"/>
              <a:t>Request batching</a:t>
            </a:r>
          </a:p>
          <a:p>
            <a:r>
              <a:rPr lang="en-US" dirty="0" smtClean="0"/>
              <a:t>Portable </a:t>
            </a:r>
            <a:r>
              <a:rPr lang="en-US" dirty="0"/>
              <a:t>ASP.NET Web API Client</a:t>
            </a:r>
          </a:p>
          <a:p>
            <a:r>
              <a:rPr lang="en-US" dirty="0"/>
              <a:t>Improved testability</a:t>
            </a:r>
          </a:p>
          <a:p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CORS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(</a:t>
            </a:r>
            <a:r>
              <a:rPr lang="en-US" dirty="0"/>
              <a:t>Cross-origin resource </a:t>
            </a:r>
            <a:r>
              <a:rPr lang="en-US" dirty="0" smtClean="0"/>
              <a:t>sharing)</a:t>
            </a:r>
            <a:endParaRPr lang="en-US" dirty="0"/>
          </a:p>
          <a:p>
            <a:r>
              <a:rPr lang="en-US" dirty="0"/>
              <a:t>Authentication filters</a:t>
            </a:r>
          </a:p>
          <a:p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OWIN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support and integration </a:t>
            </a:r>
            <a:r>
              <a:rPr lang="en-US" dirty="0" smtClean="0"/>
              <a:t>(</a:t>
            </a:r>
            <a:r>
              <a:rPr lang="en-US" dirty="0" smtClean="0">
                <a:hlinkClick r:id="rId2"/>
              </a:rPr>
              <a:t>owin.org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ASP.NET Web API 2</a:t>
            </a:r>
          </a:p>
        </p:txBody>
      </p:sp>
    </p:spTree>
    <p:extLst>
      <p:ext uri="{BB962C8B-B14F-4D97-AF65-F5344CB8AC3E}">
        <p14:creationId xmlns:p14="http://schemas.microsoft.com/office/powerpoint/2010/main" val="1927081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783484" y="4086479"/>
            <a:ext cx="10263928" cy="1568497"/>
          </a:xfrm>
        </p:spPr>
        <p:txBody>
          <a:bodyPr/>
          <a:lstStyle/>
          <a:p>
            <a:r>
              <a:rPr lang="en-US" dirty="0" smtClean="0"/>
              <a:t>Creating ASP.NET Web API Project</a:t>
            </a:r>
            <a:endParaRPr lang="en-US" dirty="0"/>
          </a:p>
        </p:txBody>
      </p:sp>
      <p:sp>
        <p:nvSpPr>
          <p:cNvPr id="4" name="Subtitle 2"/>
          <p:cNvSpPr>
            <a:spLocks noGrp="1"/>
          </p:cNvSpPr>
          <p:nvPr>
            <p:ph type="body" idx="1"/>
          </p:nvPr>
        </p:nvSpPr>
        <p:spPr>
          <a:xfrm>
            <a:off x="631084" y="5636344"/>
            <a:ext cx="10568728" cy="719034"/>
          </a:xfrm>
        </p:spPr>
        <p:txBody>
          <a:bodyPr/>
          <a:lstStyle/>
          <a:p>
            <a:r>
              <a:rPr lang="en-US" dirty="0" smtClean="0"/>
              <a:t>Default ASP.NET Web API Project Template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5931" y="914400"/>
            <a:ext cx="3839034" cy="354284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74914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5427800"/>
            <a:ext cx="8938472" cy="820600"/>
          </a:xfrm>
        </p:spPr>
        <p:txBody>
          <a:bodyPr/>
          <a:lstStyle/>
          <a:p>
            <a:r>
              <a:rPr lang="en-US" dirty="0" smtClean="0"/>
              <a:t>Web API Controllers</a:t>
            </a:r>
            <a:endParaRPr lang="en-US" dirty="0"/>
          </a:p>
        </p:txBody>
      </p:sp>
      <p:pic>
        <p:nvPicPr>
          <p:cNvPr id="3074" name="Picture 2" descr="http://www.wagonbutterworth.com/projects/xbox_controller/xbc-c-controlle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1883" y="1447800"/>
            <a:ext cx="5387130" cy="358861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4346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API Default Behavior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2413952" y="1027360"/>
            <a:ext cx="2156460" cy="9144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Web Request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4989512" y="1027360"/>
            <a:ext cx="2209800" cy="9144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Match a Route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7618412" y="1027360"/>
            <a:ext cx="2232660" cy="9144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API Controller Responds</a:t>
            </a:r>
          </a:p>
        </p:txBody>
      </p:sp>
      <p:sp>
        <p:nvSpPr>
          <p:cNvPr id="9" name="Text Placeholder 5"/>
          <p:cNvSpPr txBox="1">
            <a:spLocks noGrp="1"/>
          </p:cNvSpPr>
          <p:nvPr>
            <p:ph idx="1"/>
          </p:nvPr>
        </p:nvSpPr>
        <p:spPr>
          <a:xfrm>
            <a:off x="3008312" y="2151437"/>
            <a:ext cx="6172200" cy="39586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indent="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None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http://localhost:1337/api/posts</a:t>
            </a:r>
          </a:p>
        </p:txBody>
      </p:sp>
      <p:sp>
        <p:nvSpPr>
          <p:cNvPr id="10" name="Text Placeholder 5"/>
          <p:cNvSpPr txBox="1">
            <a:spLocks/>
          </p:cNvSpPr>
          <p:nvPr/>
        </p:nvSpPr>
        <p:spPr>
          <a:xfrm>
            <a:off x="2810192" y="4213522"/>
            <a:ext cx="6568440" cy="233967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282575" indent="-282575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public class PostsController : ApiController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{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  public string Get()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      return "Some data";</a:t>
            </a:r>
            <a:br>
              <a:rPr lang="en-US" sz="2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</a:br>
            <a:r>
              <a:rPr lang="en-US" sz="2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  }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3" name="Right Arrow 12"/>
          <p:cNvSpPr/>
          <p:nvPr/>
        </p:nvSpPr>
        <p:spPr>
          <a:xfrm rot="19149436">
            <a:off x="3160789" y="2693689"/>
            <a:ext cx="722759" cy="199420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/>
          <p:cNvSpPr/>
          <p:nvPr/>
        </p:nvSpPr>
        <p:spPr>
          <a:xfrm rot="18812205">
            <a:off x="6344671" y="2718275"/>
            <a:ext cx="738477" cy="199420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/>
          <p:cNvSpPr/>
          <p:nvPr/>
        </p:nvSpPr>
        <p:spPr>
          <a:xfrm rot="2099116">
            <a:off x="3619893" y="4377317"/>
            <a:ext cx="1861650" cy="199420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2717763" y="3000940"/>
            <a:ext cx="1828800" cy="103230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 GET Request</a:t>
            </a:r>
          </a:p>
        </p:txBody>
      </p:sp>
      <p:sp>
        <p:nvSpPr>
          <p:cNvPr id="17" name="Oval 16"/>
          <p:cNvSpPr/>
          <p:nvPr/>
        </p:nvSpPr>
        <p:spPr>
          <a:xfrm>
            <a:off x="2147252" y="817684"/>
            <a:ext cx="533400" cy="457200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8" name="Oval 17"/>
          <p:cNvSpPr/>
          <p:nvPr/>
        </p:nvSpPr>
        <p:spPr>
          <a:xfrm>
            <a:off x="4837112" y="817684"/>
            <a:ext cx="533400" cy="457200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9" name="Oval 18"/>
          <p:cNvSpPr/>
          <p:nvPr/>
        </p:nvSpPr>
        <p:spPr>
          <a:xfrm>
            <a:off x="7351712" y="812700"/>
            <a:ext cx="533400" cy="457200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20" name="Right Arrow 19"/>
          <p:cNvSpPr/>
          <p:nvPr/>
        </p:nvSpPr>
        <p:spPr>
          <a:xfrm rot="7721556">
            <a:off x="5152168" y="3917269"/>
            <a:ext cx="703393" cy="199420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5637212" y="3000940"/>
            <a:ext cx="1828800" cy="103230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Controller Name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3690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  <p:bldP spid="10" grpId="0" animBg="1"/>
      <p:bldP spid="13" grpId="0" animBg="1"/>
      <p:bldP spid="14" grpId="0" animBg="1"/>
      <p:bldP spid="15" grpId="0" animBg="1"/>
      <p:bldP spid="11" grpId="0" animBg="1"/>
      <p:bldP spid="17" grpId="0" animBg="1"/>
      <p:bldP spid="18" grpId="0" animBg="1"/>
      <p:bldP spid="19" grpId="0" animBg="1"/>
      <p:bldP spid="20" grpId="0" animBg="1"/>
      <p:bldP spid="1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990600"/>
            <a:ext cx="11804822" cy="5570355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dirty="0"/>
              <a:t>A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controller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class handles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HTTP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requests</a:t>
            </a:r>
          </a:p>
          <a:p>
            <a:pPr lvl="1">
              <a:spcAft>
                <a:spcPts val="0"/>
              </a:spcAft>
            </a:pPr>
            <a:r>
              <a:rPr lang="en-US" dirty="0" smtClean="0"/>
              <a:t>Web API controllers derive from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ApiController</a:t>
            </a:r>
          </a:p>
          <a:p>
            <a:pPr lvl="1">
              <a:spcAft>
                <a:spcPts val="0"/>
              </a:spcAft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ASP.NET</a:t>
            </a:r>
            <a:r>
              <a:rPr lang="en-US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Web</a:t>
            </a:r>
            <a:r>
              <a:rPr lang="en-US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API</a:t>
            </a:r>
            <a:r>
              <a:rPr lang="en-US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smtClean="0"/>
              <a:t>by default maps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HTTP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requests to specific methods called "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actions</a:t>
            </a:r>
            <a:r>
              <a:rPr lang="en-US" dirty="0" smtClean="0"/>
              <a:t>"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API Controllers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4331462"/>
              </p:ext>
            </p:extLst>
          </p:nvPr>
        </p:nvGraphicFramePr>
        <p:xfrm>
          <a:off x="402604" y="3332036"/>
          <a:ext cx="11353800" cy="320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71800"/>
                <a:gridCol w="2087308"/>
                <a:gridCol w="3018092"/>
                <a:gridCol w="32766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HTTP method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Relative URI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Method</a:t>
                      </a:r>
                      <a:endParaRPr lang="en-US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Get a list of all </a:t>
                      </a:r>
                      <a:r>
                        <a:rPr lang="en-US" dirty="0" smtClean="0"/>
                        <a:t>posts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b="1" noProof="1" smtClean="0"/>
                        <a:t>/api/posts</a:t>
                      </a:r>
                      <a:endParaRPr lang="en-US" sz="2000" b="1" noProof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b="1" kern="1200" noProof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Get()</a:t>
                      </a:r>
                      <a:endParaRPr lang="en-US" sz="2000" b="1" noProof="1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Get a </a:t>
                      </a:r>
                      <a:r>
                        <a:rPr lang="en-US" dirty="0" smtClean="0"/>
                        <a:t>post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by </a:t>
                      </a:r>
                      <a:r>
                        <a:rPr lang="en-US" dirty="0"/>
                        <a:t>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b="1" noProof="1" smtClean="0"/>
                        <a:t>/api/posts/</a:t>
                      </a:r>
                      <a:r>
                        <a:rPr lang="en-US" sz="2000" b="1" i="1" noProof="1" smtClean="0"/>
                        <a:t>id</a:t>
                      </a:r>
                      <a:endParaRPr lang="en-US" sz="2000" b="1" noProof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b="1" kern="1200" noProof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Get(int id)</a:t>
                      </a:r>
                      <a:endParaRPr lang="en-US" sz="2000" b="1" noProof="1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Create a new </a:t>
                      </a:r>
                      <a:r>
                        <a:rPr lang="en-US" dirty="0" smtClean="0"/>
                        <a:t>post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b="1" noProof="1" smtClean="0"/>
                        <a:t>/api/posts</a:t>
                      </a:r>
                      <a:endParaRPr lang="en-US" sz="2000" b="1" noProof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b="1" kern="1200" noProof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Post(PostModel value)</a:t>
                      </a:r>
                      <a:endParaRPr lang="en-US" sz="2000" b="1" noProof="1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Update a </a:t>
                      </a:r>
                      <a:r>
                        <a:rPr lang="en-US" dirty="0" smtClean="0"/>
                        <a:t>post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PUT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b="1" noProof="1" smtClean="0"/>
                        <a:t>/api/posts/</a:t>
                      </a:r>
                      <a:r>
                        <a:rPr lang="en-US" sz="2000" b="1" i="1" noProof="1" smtClean="0"/>
                        <a:t>id</a:t>
                      </a:r>
                      <a:endParaRPr lang="en-US" sz="2000" b="1" noProof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b="1" kern="1200" noProof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Put(int id, PostModel value)</a:t>
                      </a:r>
                      <a:endParaRPr lang="en-US" sz="2000" b="1" noProof="1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Delete a </a:t>
                      </a:r>
                      <a:r>
                        <a:rPr lang="en-US" dirty="0" smtClean="0"/>
                        <a:t>post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DELETE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b="1" noProof="1" smtClean="0"/>
                        <a:t>/api/posts/</a:t>
                      </a:r>
                      <a:r>
                        <a:rPr lang="en-US" sz="2000" b="1" i="1" noProof="1" smtClean="0"/>
                        <a:t>id</a:t>
                      </a:r>
                      <a:endParaRPr lang="en-US" sz="2000" b="1" noProof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b="1" noProof="1" smtClean="0"/>
                        <a:t>Delete(int id)</a:t>
                      </a:r>
                      <a:endParaRPr lang="en-US" sz="2000" b="1" noProof="1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Get a </a:t>
                      </a:r>
                      <a:r>
                        <a:rPr lang="en-US" dirty="0" smtClean="0"/>
                        <a:t>post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by </a:t>
                      </a:r>
                      <a:r>
                        <a:rPr lang="en-US" dirty="0"/>
                        <a:t>category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b="1" noProof="1" smtClean="0"/>
                        <a:t>/api/posts?category=</a:t>
                      </a:r>
                      <a:r>
                        <a:rPr lang="en-US" sz="2000" b="1" i="1" noProof="1" smtClean="0"/>
                        <a:t>news</a:t>
                      </a:r>
                      <a:endParaRPr lang="en-US" sz="2000" b="1" noProof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b="1" kern="1200" noProof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Get(string category)</a:t>
                      </a:r>
                      <a:endParaRPr lang="en-US" sz="2000" b="1" noProof="1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98676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295400"/>
            <a:ext cx="8875799" cy="5426076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  <a:spcBef>
                <a:spcPts val="2400"/>
              </a:spcBef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</a:rPr>
              <a:t>Vladimir Georgiev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Microsoft Certified Professional</a:t>
            </a:r>
          </a:p>
          <a:p>
            <a:pPr lvl="1">
              <a:lnSpc>
                <a:spcPct val="100000"/>
              </a:lnSpc>
            </a:pPr>
            <a:r>
              <a:rPr lang="en-US" smtClean="0"/>
              <a:t>Software Developer and </a:t>
            </a:r>
            <a:r>
              <a:rPr lang="en-US" dirty="0" smtClean="0"/>
              <a:t>Technical Trainer @ </a:t>
            </a:r>
            <a:r>
              <a:rPr lang="en-US" dirty="0"/>
              <a:t>Software University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Top performing graduate from the Telerik Software Academy (2013)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Student in Technical University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Computer and Software Engineering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Web site &amp; blog: </a:t>
            </a:r>
            <a:r>
              <a:rPr lang="en-US" dirty="0" smtClean="0">
                <a:hlinkClick r:id="rId2"/>
              </a:rPr>
              <a:t>www.VGeorgiev.org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Twitter: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@VGeorgiew</a:t>
            </a:r>
            <a:endParaRPr lang="bg-BG" dirty="0" smtClean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 am I?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6212" y="1914866"/>
            <a:ext cx="2500200" cy="3364116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</p:spTree>
    <p:extLst>
      <p:ext uri="{BB962C8B-B14F-4D97-AF65-F5344CB8AC3E}">
        <p14:creationId xmlns:p14="http://schemas.microsoft.com/office/powerpoint/2010/main" val="2804711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Routing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Routing</a:t>
            </a:r>
            <a:r>
              <a:rPr lang="en-US" dirty="0"/>
              <a:t> </a:t>
            </a:r>
            <a:r>
              <a:rPr lang="en-US" dirty="0" smtClean="0"/>
              <a:t>== matching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URI </a:t>
            </a:r>
            <a:r>
              <a:rPr lang="en-US" dirty="0" smtClean="0"/>
              <a:t>to a controller + action</a:t>
            </a:r>
            <a:endParaRPr lang="en-US" dirty="0"/>
          </a:p>
          <a:p>
            <a:r>
              <a:rPr lang="en-US" dirty="0" smtClean="0"/>
              <a:t>Web API </a:t>
            </a:r>
            <a:r>
              <a:rPr lang="en-US" dirty="0"/>
              <a:t>support the full set of routing capabilities </a:t>
            </a:r>
            <a:r>
              <a:rPr lang="en-US" dirty="0" smtClean="0"/>
              <a:t>from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ASP.NET (MVC)</a:t>
            </a:r>
          </a:p>
          <a:p>
            <a:pPr lvl="1"/>
            <a:r>
              <a:rPr lang="en-US" dirty="0" smtClean="0"/>
              <a:t>Route parameters</a:t>
            </a:r>
          </a:p>
          <a:p>
            <a:pPr lvl="1"/>
            <a:r>
              <a:rPr lang="en-US" dirty="0" smtClean="0"/>
              <a:t>Constraints (using regular expressions)</a:t>
            </a:r>
          </a:p>
          <a:p>
            <a:pPr lvl="1"/>
            <a:r>
              <a:rPr lang="en-US" dirty="0" smtClean="0"/>
              <a:t>Extensible with own conventions</a:t>
            </a:r>
          </a:p>
          <a:p>
            <a:pPr lvl="1"/>
            <a:r>
              <a:rPr lang="en-US" dirty="0" smtClean="0">
                <a:hlinkClick r:id="rId3"/>
              </a:rPr>
              <a:t>Attribute routing</a:t>
            </a:r>
            <a:r>
              <a:rPr lang="en-US" dirty="0"/>
              <a:t> </a:t>
            </a:r>
            <a:r>
              <a:rPr lang="en-US" dirty="0" smtClean="0"/>
              <a:t>is available in version 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8548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Web</a:t>
            </a:r>
            <a:r>
              <a:rPr lang="en-US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API</a:t>
            </a:r>
            <a:r>
              <a:rPr lang="en-US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/>
              <a:t>also provides smart conventions by </a:t>
            </a:r>
            <a:r>
              <a:rPr lang="en-US" dirty="0" smtClean="0"/>
              <a:t>default</a:t>
            </a:r>
          </a:p>
          <a:p>
            <a:pPr lvl="1"/>
            <a:r>
              <a:rPr lang="en-US" dirty="0" smtClean="0"/>
              <a:t>We can create </a:t>
            </a:r>
            <a:r>
              <a:rPr lang="en-US" dirty="0"/>
              <a:t>classes that implement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Web</a:t>
            </a:r>
            <a:r>
              <a:rPr lang="en-US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APIs</a:t>
            </a:r>
            <a:r>
              <a:rPr lang="en-US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smtClean="0"/>
              <a:t>without having to explicitly write code</a:t>
            </a:r>
          </a:p>
          <a:p>
            <a:pPr lvl="1"/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HTTP</a:t>
            </a:r>
            <a:r>
              <a:rPr lang="en-US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Verb</a:t>
            </a:r>
            <a:r>
              <a:rPr lang="en-US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smtClean="0"/>
              <a:t>is mapped to an action name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Default Route</a:t>
            </a:r>
            <a:endParaRPr lang="en-US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2280602" y="4805572"/>
            <a:ext cx="7627620" cy="10618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282575" indent="-282575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routes.MapHtpRoute(name: "DefaultApi",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  routeTemplate: "api/{controller}/{id}",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  defaults: new { id = RoutesParameter.Optional });</a:t>
            </a: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3008312" y="4082788"/>
            <a:ext cx="6172200" cy="4154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282575" indent="-282575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2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http://localhost:1337/api/posts</a:t>
            </a:r>
          </a:p>
        </p:txBody>
      </p:sp>
      <p:sp>
        <p:nvSpPr>
          <p:cNvPr id="7" name="Cloud 6"/>
          <p:cNvSpPr/>
          <p:nvPr/>
        </p:nvSpPr>
        <p:spPr>
          <a:xfrm>
            <a:off x="6559232" y="4059049"/>
            <a:ext cx="990600" cy="592880"/>
          </a:xfrm>
          <a:prstGeom prst="cloud">
            <a:avLst/>
          </a:prstGeom>
          <a:noFill/>
          <a:ln w="762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loud 7"/>
          <p:cNvSpPr/>
          <p:nvPr/>
        </p:nvSpPr>
        <p:spPr>
          <a:xfrm>
            <a:off x="5561012" y="5023530"/>
            <a:ext cx="2057400" cy="691470"/>
          </a:xfrm>
          <a:prstGeom prst="cloud">
            <a:avLst/>
          </a:prstGeom>
          <a:noFill/>
          <a:ln w="762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335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build="p" animBg="1"/>
      <p:bldP spid="7" grpId="0" animBg="1"/>
      <p:bldP spid="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300"/>
              </a:spcBef>
              <a:spcAft>
                <a:spcPts val="0"/>
              </a:spcAft>
            </a:pPr>
            <a:r>
              <a:rPr lang="en-US" dirty="0" smtClean="0"/>
              <a:t>By default the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Web API</a:t>
            </a:r>
            <a:r>
              <a:rPr lang="en-US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smtClean="0"/>
              <a:t>will bind incoming data to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POCO (CLR)</a:t>
            </a:r>
            <a:endParaRPr lang="en-US" dirty="0" smtClean="0"/>
          </a:p>
          <a:p>
            <a:pPr lvl="1">
              <a:spcBef>
                <a:spcPts val="300"/>
              </a:spcBef>
              <a:spcAft>
                <a:spcPts val="0"/>
              </a:spcAft>
            </a:pPr>
            <a:r>
              <a:rPr lang="en-US" dirty="0" smtClean="0"/>
              <a:t>Will look in body, header and query string</a:t>
            </a:r>
          </a:p>
          <a:p>
            <a:pPr>
              <a:spcBef>
                <a:spcPts val="300"/>
              </a:spcBef>
              <a:spcAft>
                <a:spcPts val="0"/>
              </a:spcAft>
            </a:pPr>
            <a:r>
              <a:rPr lang="en-US" dirty="0" smtClean="0"/>
              <a:t>Validation attributes can also be used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Binding &amp;</a:t>
            </a:r>
            <a:r>
              <a:rPr lang="en-GB" dirty="0"/>
              <a:t> </a:t>
            </a:r>
            <a:r>
              <a:rPr lang="en-GB" dirty="0" smtClean="0"/>
              <a:t>Validation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2012" y="2984634"/>
            <a:ext cx="2142000" cy="1498333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4494212" y="2984634"/>
            <a:ext cx="3429000" cy="1498333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HTTP POST /Review/Create</a:t>
            </a:r>
          </a:p>
          <a:p>
            <a:pPr algn="ctr"/>
            <a:r>
              <a:rPr lang="en-US" sz="1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Rating=7&amp;Body=Great!</a:t>
            </a:r>
          </a:p>
        </p:txBody>
      </p:sp>
      <p:pic>
        <p:nvPicPr>
          <p:cNvPr id="7" name="Picture 2" descr="http://www.cs.cmu.edu/~chaki/magic/magic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0161" y="2743199"/>
            <a:ext cx="1958270" cy="1981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9137474" y="3733799"/>
            <a:ext cx="28673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DefaultModelBinder </a:t>
            </a:r>
            <a:endParaRPr lang="en-US" dirty="0"/>
          </a:p>
        </p:txBody>
      </p:sp>
      <p:sp>
        <p:nvSpPr>
          <p:cNvPr id="9" name="Right Arrow 8"/>
          <p:cNvSpPr/>
          <p:nvPr/>
        </p:nvSpPr>
        <p:spPr>
          <a:xfrm rot="7731029">
            <a:off x="7797383" y="4487555"/>
            <a:ext cx="692059" cy="537058"/>
          </a:xfrm>
          <a:prstGeom prst="rightArrow">
            <a:avLst>
              <a:gd name="adj1" fmla="val 50000"/>
              <a:gd name="adj2" fmla="val 51552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8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3719" y="5054256"/>
            <a:ext cx="5638800" cy="1321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178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5351600"/>
            <a:ext cx="8938472" cy="820600"/>
          </a:xfrm>
        </p:spPr>
        <p:txBody>
          <a:bodyPr/>
          <a:lstStyle/>
          <a:p>
            <a:r>
              <a:rPr lang="en-US" dirty="0" smtClean="0"/>
              <a:t>Demo: Create API Controller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7300" y="1266698"/>
            <a:ext cx="5376296" cy="3533902"/>
          </a:xfrm>
          <a:prstGeom prst="roundRect">
            <a:avLst>
              <a:gd name="adj" fmla="val 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199271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By default when everything is OK, we return HTTP status code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200</a:t>
            </a:r>
          </a:p>
          <a:p>
            <a:r>
              <a:rPr lang="en-US" dirty="0" smtClean="0"/>
              <a:t>Sometimes we need to return error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Return Different HTTP Code</a:t>
            </a:r>
            <a:endParaRPr lang="en-US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1421764" y="3028090"/>
            <a:ext cx="9342120" cy="360098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282575" indent="-282575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public HttpResponseMessage Get(int id)</a:t>
            </a:r>
          </a:p>
          <a:p>
            <a: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{</a:t>
            </a:r>
          </a:p>
          <a:p>
            <a: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 if (dataExists)</a:t>
            </a:r>
          </a:p>
          <a:p>
            <a: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 {</a:t>
            </a:r>
          </a:p>
          <a:p>
            <a: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    return </a:t>
            </a:r>
            <a:r>
              <a:rPr lang="en-US" sz="2000" noProof="1" smtClean="0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Request.CreateResponse(</a:t>
            </a:r>
            <a:r>
              <a:rPr lang="en-US" sz="2000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HttpStatusCode.OK</a:t>
            </a:r>
            <a:r>
              <a:rPr lang="en-US" sz="2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, data);</a:t>
            </a:r>
          </a:p>
          <a:p>
            <a: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 }</a:t>
            </a:r>
            <a:br>
              <a:rPr lang="en-US" sz="2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</a:br>
            <a:r>
              <a:rPr lang="en-US" sz="2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 else</a:t>
            </a:r>
          </a:p>
          <a:p>
            <a: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 {</a:t>
            </a:r>
          </a:p>
          <a:p>
            <a: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    return Request.CreateErrorResponse(</a:t>
            </a:r>
            <a:br>
              <a:rPr lang="en-US" sz="2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</a:br>
            <a:r>
              <a:rPr lang="en-US" sz="2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       </a:t>
            </a:r>
            <a:r>
              <a:rPr lang="en-US" sz="20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HttpStatusCode.NotFound</a:t>
            </a:r>
            <a:r>
              <a:rPr lang="en-US" sz="2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, "Item not found!");</a:t>
            </a:r>
          </a:p>
          <a:p>
            <a: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 }</a:t>
            </a:r>
            <a:br>
              <a:rPr lang="en-US" sz="2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</a:br>
            <a:r>
              <a:rPr lang="en-US" sz="2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058709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OData </a:t>
            </a:r>
            <a:r>
              <a:rPr lang="en-US" dirty="0" smtClean="0"/>
              <a:t>(</a:t>
            </a:r>
            <a:r>
              <a:rPr lang="en-US" dirty="0" smtClean="0">
                <a:hlinkClick r:id="rId2"/>
              </a:rPr>
              <a:t>http://odata.org</a:t>
            </a:r>
            <a:r>
              <a:rPr lang="en-US" dirty="0" smtClean="0"/>
              <a:t>) is a open specification written by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Microsoft</a:t>
            </a:r>
          </a:p>
          <a:p>
            <a:pPr lvl="1"/>
            <a:r>
              <a:rPr lang="en-US" dirty="0" smtClean="0"/>
              <a:t>Provide a standard query syntax on resources</a:t>
            </a:r>
          </a:p>
          <a:p>
            <a:r>
              <a:rPr lang="en-US" dirty="0" smtClean="0"/>
              <a:t>Implemented by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WCF Data Services</a:t>
            </a:r>
          </a:p>
          <a:p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ASP.NET Web API </a:t>
            </a:r>
            <a:r>
              <a:rPr lang="en-US" dirty="0" smtClean="0"/>
              <a:t>includes automatic support for this syntax</a:t>
            </a:r>
          </a:p>
          <a:p>
            <a:pPr lvl="1"/>
            <a:r>
              <a:rPr lang="en-US" dirty="0" smtClean="0"/>
              <a:t>Return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IQueryable&lt;T&gt;</a:t>
            </a:r>
            <a:r>
              <a:rPr lang="en-US" dirty="0" smtClean="0"/>
              <a:t> instead of </a:t>
            </a:r>
            <a:r>
              <a:rPr lang="en-US" b="1" dirty="0" err="1" smtClean="0">
                <a:solidFill>
                  <a:schemeClr val="tx2">
                    <a:lumMod val="75000"/>
                  </a:schemeClr>
                </a:solidFill>
              </a:rPr>
              <a:t>IEnumerable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&lt;T&gt;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OData Query Syntax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7287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enable </a:t>
            </a:r>
            <a:r>
              <a:rPr lang="en-US" dirty="0" smtClean="0">
                <a:hlinkClick r:id="rId2"/>
              </a:rPr>
              <a:t>OData queries </a:t>
            </a:r>
            <a:r>
              <a:rPr lang="en-US" dirty="0" smtClean="0"/>
              <a:t>uncomment the line:</a:t>
            </a:r>
          </a:p>
          <a:p>
            <a:pPr lvl="1"/>
            <a:r>
              <a:rPr lang="en-US" dirty="0" smtClean="0"/>
              <a:t>"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config.EnableQuerySupport();</a:t>
            </a:r>
            <a:r>
              <a:rPr lang="en-US" dirty="0" smtClean="0"/>
              <a:t>"</a:t>
            </a:r>
          </a:p>
          <a:p>
            <a:r>
              <a:rPr lang="en-US" dirty="0" smtClean="0"/>
              <a:t>Then we can make </a:t>
            </a:r>
            <a:r>
              <a:rPr lang="en-US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OData</a:t>
            </a:r>
            <a:r>
              <a:rPr lang="en-US" dirty="0" smtClean="0"/>
              <a:t> queries like</a:t>
            </a:r>
            <a:r>
              <a:rPr lang="en-US" dirty="0"/>
              <a:t>: </a:t>
            </a:r>
            <a:endParaRPr lang="en-US" dirty="0" smtClean="0"/>
          </a:p>
          <a:p>
            <a:pPr lvl="1"/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hlinkClick r:id="rId3"/>
              </a:rPr>
              <a:t>http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hlinkClick r:id="rId3"/>
              </a:rPr>
              <a:t>://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hlinkClick r:id="rId3"/>
              </a:rPr>
              <a:t>localhost/Posts?$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hlinkClick r:id="rId3"/>
              </a:rPr>
              <a:t>top=2&amp;$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hlinkClick r:id="rId3"/>
              </a:rPr>
              <a:t>skip=2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OData Query Syntax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6825995"/>
              </p:ext>
            </p:extLst>
          </p:nvPr>
        </p:nvGraphicFramePr>
        <p:xfrm>
          <a:off x="1522412" y="3810000"/>
          <a:ext cx="8937600" cy="2840046"/>
        </p:xfrm>
        <a:graphic>
          <a:graphicData uri="http://schemas.openxmlformats.org/drawingml/2006/table">
            <a:tbl>
              <a:tblPr>
                <a:tableStyleId>{D7AC3CCA-C797-4891-BE02-D94E43425B78}</a:tableStyleId>
              </a:tblPr>
              <a:tblGrid>
                <a:gridCol w="2167678"/>
                <a:gridCol w="6769922"/>
              </a:tblGrid>
              <a:tr h="415966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600" dirty="0">
                          <a:effectLst/>
                        </a:rPr>
                        <a:t>Option</a:t>
                      </a:r>
                      <a:endParaRPr lang="en-US" sz="1600" b="0" dirty="0">
                        <a:solidFill>
                          <a:srgbClr val="242525"/>
                        </a:solidFill>
                        <a:effectLst/>
                      </a:endParaRPr>
                    </a:p>
                  </a:txBody>
                  <a:tcPr marL="146307" marR="146307" marT="86063" marB="86063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600" dirty="0">
                          <a:effectLst/>
                        </a:rPr>
                        <a:t>Description</a:t>
                      </a:r>
                      <a:endParaRPr lang="en-US" sz="1600" b="0" dirty="0">
                        <a:solidFill>
                          <a:srgbClr val="242525"/>
                        </a:solidFill>
                        <a:effectLst/>
                      </a:endParaRPr>
                    </a:p>
                  </a:txBody>
                  <a:tcPr marL="146307" marR="146307" marT="86063" marB="86063" anchor="ctr"/>
                </a:tc>
              </a:tr>
              <a:tr h="0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600" dirty="0">
                          <a:effectLst/>
                        </a:rPr>
                        <a:t>$filter</a:t>
                      </a:r>
                    </a:p>
                  </a:txBody>
                  <a:tcPr marL="146307" marR="146307" marT="120488" marB="120488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600" dirty="0">
                          <a:effectLst/>
                        </a:rPr>
                        <a:t>Filters the results, based on a Boolean condition.</a:t>
                      </a:r>
                    </a:p>
                  </a:txBody>
                  <a:tcPr marL="146307" marR="146307" marT="120488" marB="120488" anchor="ctr"/>
                </a:tc>
              </a:tr>
              <a:tr h="0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600" dirty="0">
                          <a:effectLst/>
                        </a:rPr>
                        <a:t>$inlinecount</a:t>
                      </a:r>
                    </a:p>
                  </a:txBody>
                  <a:tcPr marL="146307" marR="146307" marT="120488" marB="120488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600" dirty="0">
                          <a:effectLst/>
                        </a:rPr>
                        <a:t>Tells the server to include the total count of matching entities in the response. </a:t>
                      </a:r>
                    </a:p>
                  </a:txBody>
                  <a:tcPr marL="146307" marR="146307" marT="120488" marB="120488" anchor="ctr"/>
                </a:tc>
              </a:tr>
              <a:tr h="0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600">
                          <a:effectLst/>
                        </a:rPr>
                        <a:t>$orderby</a:t>
                      </a:r>
                    </a:p>
                  </a:txBody>
                  <a:tcPr marL="146307" marR="146307" marT="120488" marB="120488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600" dirty="0">
                          <a:effectLst/>
                        </a:rPr>
                        <a:t>Sorts the results.</a:t>
                      </a:r>
                    </a:p>
                  </a:txBody>
                  <a:tcPr marL="146307" marR="146307" marT="120488" marB="120488" anchor="ctr"/>
                </a:tc>
              </a:tr>
              <a:tr h="0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600" dirty="0">
                          <a:effectLst/>
                        </a:rPr>
                        <a:t>$skip</a:t>
                      </a:r>
                    </a:p>
                  </a:txBody>
                  <a:tcPr marL="146307" marR="146307" marT="120488" marB="120488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600" dirty="0">
                          <a:effectLst/>
                        </a:rPr>
                        <a:t>Skips the first n results.</a:t>
                      </a:r>
                    </a:p>
                  </a:txBody>
                  <a:tcPr marL="146307" marR="146307" marT="120488" marB="120488" anchor="ctr"/>
                </a:tc>
              </a:tr>
              <a:tr h="0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600" dirty="0">
                          <a:effectLst/>
                        </a:rPr>
                        <a:t>$top</a:t>
                      </a:r>
                    </a:p>
                  </a:txBody>
                  <a:tcPr marL="146307" marR="146307" marT="120488" marB="120488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600" dirty="0">
                          <a:effectLst/>
                        </a:rPr>
                        <a:t>Returns only the first n the results.</a:t>
                      </a:r>
                    </a:p>
                  </a:txBody>
                  <a:tcPr marL="146307" marR="146307" marT="120488" marB="120488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31033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446212" y="5504000"/>
            <a:ext cx="8938472" cy="820600"/>
          </a:xfrm>
        </p:spPr>
        <p:txBody>
          <a:bodyPr/>
          <a:lstStyle/>
          <a:p>
            <a:r>
              <a:rPr lang="en-US" dirty="0"/>
              <a:t>Web API </a:t>
            </a:r>
            <a:r>
              <a:rPr lang="en-US" dirty="0" smtClean="0"/>
              <a:t>Clients</a:t>
            </a:r>
            <a:endParaRPr lang="en-US" dirty="0"/>
          </a:p>
        </p:txBody>
      </p:sp>
      <p:pic>
        <p:nvPicPr>
          <p:cNvPr id="4098" name="Picture 2" descr="http://farm4.static.flickr.com/3342/3266533036_792551d485_m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6598" y="1066800"/>
            <a:ext cx="4457700" cy="399335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2322613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1" smtClean="0"/>
              <a:t>Consuming Web API from C#</a:t>
            </a:r>
            <a:endParaRPr lang="en-US" dirty="0"/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300036" y="1151118"/>
            <a:ext cx="11585576" cy="506292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282575" indent="-282575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var </a:t>
            </a:r>
            <a:r>
              <a:rPr lang="en-US" sz="20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client</a:t>
            </a:r>
            <a:r>
              <a:rPr lang="en-US" sz="2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= new HttpClient </a:t>
            </a:r>
            <a:r>
              <a:rPr lang="en-US" sz="2000" noProof="1" smtClean="0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{ BaseAddress </a:t>
            </a:r>
            <a:r>
              <a:rPr lang="en-US" sz="2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= new </a:t>
            </a:r>
            <a:r>
              <a:rPr lang="en-US" sz="2000" noProof="1" smtClean="0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Uri</a:t>
            </a:r>
            <a:r>
              <a:rPr lang="en-US" sz="2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("http://</a:t>
            </a:r>
            <a:r>
              <a:rPr lang="en-US" sz="2000" noProof="1" smtClean="0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localhost:28670</a:t>
            </a:r>
            <a:r>
              <a:rPr lang="en-US" sz="2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/") };</a:t>
            </a:r>
          </a:p>
          <a:p>
            <a: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client</a:t>
            </a:r>
            <a:r>
              <a:rPr lang="en-US" sz="2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.DefaultRequestHeaders.Accept.Add(new</a:t>
            </a:r>
          </a:p>
          <a:p>
            <a: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  MediaTypeWithQualityHeaderValue("application/json"));</a:t>
            </a:r>
          </a:p>
          <a:p>
            <a: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000" noProof="1" smtClean="0">
              <a:solidFill>
                <a:srgbClr val="FBEEDC"/>
              </a:solidFill>
              <a:latin typeface="Consolas" pitchFamily="49" charset="0"/>
              <a:cs typeface="Consolas" pitchFamily="49" charset="0"/>
            </a:endParaRPr>
          </a:p>
          <a:p>
            <a: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noProof="1" smtClean="0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HttpResponseMessage </a:t>
            </a:r>
            <a:r>
              <a:rPr lang="en-US" sz="2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response </a:t>
            </a:r>
            <a:r>
              <a:rPr lang="en-US" sz="2000" noProof="1" smtClean="0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= await </a:t>
            </a:r>
            <a:r>
              <a:rPr lang="en-US" sz="2000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client</a:t>
            </a:r>
            <a:r>
              <a:rPr lang="en-US" sz="2000" noProof="1" smtClean="0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.GetAsync</a:t>
            </a:r>
            <a:r>
              <a:rPr lang="en-US" sz="2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("api/posts</a:t>
            </a:r>
            <a:r>
              <a:rPr lang="en-US" sz="2000" noProof="1" smtClean="0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");</a:t>
            </a:r>
            <a:endParaRPr lang="en-US" sz="2000" noProof="1">
              <a:solidFill>
                <a:srgbClr val="FBEEDC"/>
              </a:solidFill>
              <a:latin typeface="Consolas" pitchFamily="49" charset="0"/>
              <a:cs typeface="Consolas" pitchFamily="49" charset="0"/>
            </a:endParaRPr>
          </a:p>
          <a:p>
            <a: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if (response.IsSuccessStatusCode)</a:t>
            </a:r>
          </a:p>
          <a:p>
            <a: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{</a:t>
            </a:r>
          </a:p>
          <a:p>
            <a: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  var products </a:t>
            </a:r>
            <a:r>
              <a:rPr lang="en-US" sz="2000" noProof="1" smtClean="0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= await response.Content.ReadAsAsync&lt;IEnumerable&lt;Post&gt;&gt;();</a:t>
            </a:r>
            <a:endParaRPr lang="en-US" sz="2000" noProof="1">
              <a:solidFill>
                <a:srgbClr val="FBEEDC"/>
              </a:solidFill>
              <a:latin typeface="Consolas" pitchFamily="49" charset="0"/>
              <a:cs typeface="Consolas" pitchFamily="49" charset="0"/>
            </a:endParaRPr>
          </a:p>
          <a:p>
            <a: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  foreach (var p in products)</a:t>
            </a:r>
          </a:p>
          <a:p>
            <a: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  {</a:t>
            </a:r>
          </a:p>
          <a:p>
            <a: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      Console.WriteLine("{0,4} {1,-20} {2</a:t>
            </a:r>
            <a:r>
              <a:rPr lang="en-US" sz="2000" noProof="1" smtClean="0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}", p.Id</a:t>
            </a:r>
            <a:r>
              <a:rPr lang="en-US" sz="2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, p.Title, p.CreatedOn);</a:t>
            </a:r>
          </a:p>
          <a:p>
            <a: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  }</a:t>
            </a:r>
          </a:p>
          <a:p>
            <a: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}</a:t>
            </a:r>
          </a:p>
          <a:p>
            <a: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noProof="1" smtClean="0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else</a:t>
            </a:r>
          </a:p>
          <a:p>
            <a: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{</a:t>
            </a:r>
          </a:p>
          <a:p>
            <a: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  Console.WriteLine("{0} ({1</a:t>
            </a:r>
            <a:r>
              <a:rPr lang="en-US" sz="2000" noProof="1" smtClean="0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})", response.StatusCode</a:t>
            </a:r>
            <a:r>
              <a:rPr lang="en-US" sz="2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, response.ReasonPhrase</a:t>
            </a:r>
            <a:r>
              <a:rPr lang="en-US" sz="2000" noProof="1" smtClean="0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);</a:t>
            </a:r>
          </a:p>
          <a:p>
            <a: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637097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Web APIs can be consumed using JavaScript via HTTP AJAX request</a:t>
            </a:r>
          </a:p>
          <a:p>
            <a:pPr lvl="1"/>
            <a:r>
              <a:rPr lang="en-US" dirty="0" smtClean="0"/>
              <a:t>Example with </a:t>
            </a:r>
            <a:r>
              <a:rPr lang="en-US" noProof="1" smtClean="0"/>
              <a:t>jQuery</a:t>
            </a:r>
            <a:r>
              <a:rPr lang="en-US" dirty="0" smtClean="0"/>
              <a:t>: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Consuming Web API from JavaScript</a:t>
            </a:r>
            <a:endParaRPr lang="en-US" dirty="0"/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1519236" y="3022254"/>
            <a:ext cx="9147176" cy="360098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282575" indent="-282575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&lt;ol id="posts"&gt;&lt;/ol&gt;</a:t>
            </a:r>
          </a:p>
          <a:p>
            <a: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&lt;script&gt;</a:t>
            </a:r>
          </a:p>
          <a:p>
            <a: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 $.ajax({</a:t>
            </a:r>
          </a:p>
          <a:p>
            <a: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    url: '/api/posts',</a:t>
            </a:r>
          </a:p>
          <a:p>
            <a: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    success: function (posts) {</a:t>
            </a:r>
          </a:p>
          <a:p>
            <a: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       var list = $('#posts');</a:t>
            </a:r>
          </a:p>
          <a:p>
            <a: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       for (var i = 0; i &lt; posts.length; i++) </a:t>
            </a:r>
            <a:r>
              <a:rPr lang="en-US" sz="2000" noProof="1" smtClean="0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{</a:t>
            </a:r>
            <a:endParaRPr lang="en-US" sz="2000" noProof="1">
              <a:solidFill>
                <a:srgbClr val="FBEEDC"/>
              </a:solidFill>
              <a:latin typeface="Consolas" pitchFamily="49" charset="0"/>
              <a:cs typeface="Consolas" pitchFamily="49" charset="0"/>
            </a:endParaRPr>
          </a:p>
          <a:p>
            <a: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          list.append('&lt;li&gt;' + posts[i]</a:t>
            </a:r>
            <a:r>
              <a:rPr lang="en-US" sz="2000" noProof="1" smtClean="0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.</a:t>
            </a:r>
            <a:r>
              <a:rPr lang="en-US" sz="2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title + '&lt;/li&gt;');</a:t>
            </a:r>
          </a:p>
          <a:p>
            <a: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       }</a:t>
            </a:r>
          </a:p>
          <a:p>
            <a: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    }</a:t>
            </a:r>
          </a:p>
          <a:p>
            <a: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 });</a:t>
            </a:r>
          </a:p>
          <a:p>
            <a: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&lt;/script&gt;</a:t>
            </a:r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8010475" y="5633486"/>
            <a:ext cx="1730188" cy="891516"/>
          </a:xfrm>
          <a:prstGeom prst="wedgeRoundRectCallout">
            <a:avLst>
              <a:gd name="adj1" fmla="val -47857"/>
              <a:gd name="adj2" fmla="val -68856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18000" bIns="1800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9pPr>
          </a:lstStyle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Should be encoded</a:t>
            </a:r>
          </a:p>
        </p:txBody>
      </p:sp>
    </p:spTree>
    <p:extLst>
      <p:ext uri="{BB962C8B-B14F-4D97-AF65-F5344CB8AC3E}">
        <p14:creationId xmlns:p14="http://schemas.microsoft.com/office/powerpoint/2010/main" val="3889625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 fontScale="92500" lnSpcReduction="20000"/>
          </a:bodyPr>
          <a:lstStyle/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dirty="0" smtClean="0"/>
              <a:t>RESTful Web Services</a:t>
            </a:r>
          </a:p>
          <a:p>
            <a:pPr marL="819096" lvl="1" indent="-514350">
              <a:lnSpc>
                <a:spcPct val="100000"/>
              </a:lnSpc>
            </a:pPr>
            <a:r>
              <a:rPr lang="en-US" dirty="0" smtClean="0"/>
              <a:t>What is REST?</a:t>
            </a:r>
          </a:p>
          <a:p>
            <a:pPr marL="819096" lvl="1" indent="-514350">
              <a:lnSpc>
                <a:spcPct val="100000"/>
              </a:lnSpc>
            </a:pPr>
            <a:r>
              <a:rPr lang="en-US" dirty="0" smtClean="0"/>
              <a:t>How to make RESTful web services?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dirty="0" smtClean="0"/>
              <a:t>ASP.NET Web API</a:t>
            </a:r>
          </a:p>
          <a:p>
            <a:pPr marL="819096" lvl="1" indent="-514350">
              <a:lnSpc>
                <a:spcPct val="100000"/>
              </a:lnSpc>
            </a:pPr>
            <a:r>
              <a:rPr lang="en-US" dirty="0" smtClean="0"/>
              <a:t>What is Web API?</a:t>
            </a:r>
          </a:p>
          <a:p>
            <a:pPr marL="819096" lvl="1" indent="-514350">
              <a:lnSpc>
                <a:spcPct val="100000"/>
              </a:lnSpc>
            </a:pPr>
            <a:r>
              <a:rPr lang="en-US" dirty="0" smtClean="0"/>
              <a:t>Features</a:t>
            </a:r>
          </a:p>
          <a:p>
            <a:pPr marL="819096" lvl="1" indent="-514350">
              <a:lnSpc>
                <a:spcPct val="100000"/>
              </a:lnSpc>
            </a:pPr>
            <a:r>
              <a:rPr lang="en-US" dirty="0" smtClean="0"/>
              <a:t>Routing</a:t>
            </a:r>
          </a:p>
          <a:p>
            <a:pPr marL="819096" lvl="1" indent="-514350">
              <a:lnSpc>
                <a:spcPct val="100000"/>
              </a:lnSpc>
            </a:pPr>
            <a:r>
              <a:rPr lang="en-US" dirty="0" smtClean="0"/>
              <a:t>Controllers and actions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dirty="0" smtClean="0"/>
              <a:t>How to consume web services?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dirty="0" smtClean="0"/>
              <a:t>Development tools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10" name="Picture 2" descr="http://www.graphicsfuel.com/wp-content/uploads/2012/07/books-icon-51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2412" y="1828800"/>
            <a:ext cx="2209799" cy="2209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://www.cclc.vic.gov.au/images/books%20cartoon.jp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21310379">
            <a:off x="8980783" y="4560811"/>
            <a:ext cx="2533952" cy="188963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2132012" y="4679903"/>
            <a:ext cx="7924800" cy="1568497"/>
          </a:xfrm>
        </p:spPr>
        <p:txBody>
          <a:bodyPr/>
          <a:lstStyle/>
          <a:p>
            <a:r>
              <a:rPr lang="en-US" dirty="0" smtClean="0"/>
              <a:t>Demo: Consume Web API from Console Application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264" y="838200"/>
            <a:ext cx="5376296" cy="3533902"/>
          </a:xfrm>
          <a:prstGeom prst="roundRect">
            <a:avLst>
              <a:gd name="adj" fmla="val 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481380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Postman </a:t>
            </a:r>
            <a:r>
              <a:rPr lang="en-US" dirty="0" smtClean="0"/>
              <a:t>– REST </a:t>
            </a:r>
            <a:r>
              <a:rPr lang="en-US" dirty="0"/>
              <a:t>Client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7212" y="1151121"/>
            <a:ext cx="8382002" cy="5311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553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710" y="1295400"/>
            <a:ext cx="11804650" cy="4957081"/>
          </a:xfr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Browser Development Tools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8183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790" y="1058863"/>
            <a:ext cx="10438070" cy="5570537"/>
          </a:xfr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Fiddler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0289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RESTful Services with ASP.NET Web API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3484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License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</a:t>
            </a:r>
            <a:r>
              <a:rPr lang="en-US" dirty="0" smtClean="0"/>
              <a:t>course (slides, examples, demos, videos, homework, etc.)</a:t>
            </a:r>
            <a:br>
              <a:rPr lang="en-US" dirty="0" smtClean="0"/>
            </a:br>
            <a:r>
              <a:rPr lang="en-US" dirty="0" smtClean="0"/>
              <a:t>is </a:t>
            </a:r>
            <a:r>
              <a:rPr lang="en-US" dirty="0"/>
              <a:t>licensed </a:t>
            </a:r>
            <a:r>
              <a:rPr lang="en-US" dirty="0" smtClean="0"/>
              <a:t>under </a:t>
            </a:r>
            <a:r>
              <a:rPr lang="en-US" dirty="0"/>
              <a:t>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4.0 International</a:t>
            </a:r>
            <a:r>
              <a:rPr lang="en-US" dirty="0"/>
              <a:t>" </a:t>
            </a:r>
            <a:r>
              <a:rPr lang="en-US" dirty="0" smtClean="0"/>
              <a:t>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35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88815" y="4724400"/>
            <a:ext cx="11804822" cy="1997079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2400" dirty="0" smtClean="0"/>
              <a:t>Attribution: this work may contain portions from</a:t>
            </a:r>
          </a:p>
          <a:p>
            <a:pPr lvl="1"/>
            <a:r>
              <a:rPr lang="en-US" sz="2000" dirty="0" smtClean="0"/>
              <a:t>"</a:t>
            </a:r>
            <a:r>
              <a:rPr lang="en-US" sz="2000" dirty="0" smtClean="0">
                <a:hlinkClick r:id="rId5"/>
              </a:rPr>
              <a:t>Web Services and Cloud</a:t>
            </a:r>
            <a:r>
              <a:rPr lang="en-US" sz="2000" dirty="0" smtClean="0"/>
              <a:t>" </a:t>
            </a:r>
            <a:r>
              <a:rPr lang="en-US" sz="2000" dirty="0"/>
              <a:t>course by </a:t>
            </a:r>
            <a:r>
              <a:rPr lang="en-US" sz="2000" noProof="1"/>
              <a:t>Telerik Academy</a:t>
            </a:r>
            <a:r>
              <a:rPr lang="en-US" sz="2000" dirty="0"/>
              <a:t> under </a:t>
            </a:r>
            <a:r>
              <a:rPr lang="en-US" sz="2000" dirty="0">
                <a:hlinkClick r:id="rId6"/>
              </a:rPr>
              <a:t>CC-BY-NC-SA</a:t>
            </a:r>
            <a:r>
              <a:rPr lang="en-US" sz="2000" dirty="0"/>
              <a:t> license</a:t>
            </a:r>
          </a:p>
        </p:txBody>
      </p:sp>
    </p:spTree>
    <p:extLst>
      <p:ext uri="{BB962C8B-B14F-4D97-AF65-F5344CB8AC3E}">
        <p14:creationId xmlns:p14="http://schemas.microsoft.com/office/powerpoint/2010/main" val="4007765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Software University Foundation 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University </a:t>
            </a:r>
            <a:r>
              <a:rPr lang="en-US" dirty="0"/>
              <a:t>@ </a:t>
            </a:r>
            <a:r>
              <a:rPr lang="en-US" dirty="0" smtClean="0"/>
              <a:t>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</a:t>
            </a:r>
            <a:r>
              <a:rPr lang="en-US" dirty="0"/>
              <a:t>University @ </a:t>
            </a:r>
            <a:r>
              <a:rPr lang="en-US" dirty="0" smtClean="0"/>
              <a:t>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 smtClean="0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title="Software University">
            <a:hlinkClick r:id="rId4" tooltip="Software University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59438" y="1594686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10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title="Software University Videos @ YouTube">
            <a:hlinkClick r:id="rId6" tooltip="Software University YouTube Video Channel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7" tooltip="Software University Discussion Forum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583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109158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dirty="0"/>
              <a:t>A </a:t>
            </a:r>
            <a:r>
              <a:rPr lang="en-US" dirty="0" smtClean="0"/>
              <a:t>"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web service</a:t>
            </a:r>
            <a:r>
              <a:rPr lang="en-US" dirty="0" smtClean="0"/>
              <a:t>" is: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Software service that communicates over standard Web protocols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Classical (heavyweight) services use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SOAP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WSDL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XML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WS-*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Lightweight (RESTful) services use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HTTP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REST</a:t>
            </a:r>
            <a:r>
              <a:rPr lang="en-US" dirty="0" smtClean="0"/>
              <a:t> and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JSON</a:t>
            </a:r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dirty="0" smtClean="0"/>
              <a:t>A "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client</a:t>
            </a:r>
            <a:r>
              <a:rPr lang="en-US" dirty="0" smtClean="0"/>
              <a:t>" (consumer) uses the services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Requests</a:t>
            </a:r>
            <a:r>
              <a:rPr lang="en-US" dirty="0" smtClean="0"/>
              <a:t> something to be performed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Gets the desired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result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Or gets an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error</a:t>
            </a:r>
          </a:p>
          <a:p>
            <a:pPr>
              <a:lnSpc>
                <a:spcPct val="100000"/>
              </a:lnSpc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Request-response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model: client requests, server responses</a:t>
            </a:r>
            <a:endParaRPr lang="bg-BG" dirty="0"/>
          </a:p>
        </p:txBody>
      </p:sp>
      <p:sp>
        <p:nvSpPr>
          <p:cNvPr id="109158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Web Services and Clients</a:t>
            </a:r>
            <a:endParaRPr lang="bg-BG" dirty="0"/>
          </a:p>
        </p:txBody>
      </p:sp>
      <p:pic>
        <p:nvPicPr>
          <p:cNvPr id="4098" name="Picture 2" descr="http://2.bp.blogspot.com/-zz3ZyFSvMEU/VIOoWp9DWiI/AAAAAAAADb8/LCHok1cNF1w/s1600/Service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8012" y="3733800"/>
            <a:ext cx="3338400" cy="2058681"/>
          </a:xfrm>
          <a:prstGeom prst="rect">
            <a:avLst/>
          </a:prstGeom>
          <a:noFill/>
          <a:ln>
            <a:solidFill>
              <a:schemeClr val="bg1">
                <a:lumMod val="65000"/>
                <a:lumOff val="3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7830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7212" y="1094414"/>
            <a:ext cx="8537576" cy="5306386"/>
          </a:xfr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"RESTful Web Services" model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89416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818200"/>
            <a:ext cx="8938472" cy="820600"/>
          </a:xfrm>
        </p:spPr>
        <p:txBody>
          <a:bodyPr/>
          <a:lstStyle/>
          <a:p>
            <a:r>
              <a:rPr lang="en-US" dirty="0" smtClean="0"/>
              <a:t>RESTful Web Services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012084" y="5754968"/>
            <a:ext cx="9806728" cy="688256"/>
          </a:xfrm>
        </p:spPr>
        <p:txBody>
          <a:bodyPr/>
          <a:lstStyle/>
          <a:p>
            <a:r>
              <a:rPr lang="en-US" dirty="0" smtClean="0"/>
              <a:t>Lightweight Architecture for Web Services</a:t>
            </a:r>
            <a:endParaRPr lang="en-US" dirty="0"/>
          </a:p>
        </p:txBody>
      </p:sp>
      <p:pic>
        <p:nvPicPr>
          <p:cNvPr id="6" name="Picture 4" descr="http://ragavanr.files.wordpress.com/2011/02/rest-web-service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98084" y="866178"/>
            <a:ext cx="5234728" cy="3607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5905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90413" y="3352800"/>
            <a:ext cx="11804822" cy="3276600"/>
          </a:xfrm>
        </p:spPr>
        <p:txBody>
          <a:bodyPr>
            <a:noAutofit/>
          </a:bodyPr>
          <a:lstStyle/>
          <a:p>
            <a:r>
              <a:rPr lang="en-GB" dirty="0" smtClean="0"/>
              <a:t>Application state and functionality are </a:t>
            </a:r>
            <a:r>
              <a:rPr lang="en-GB" dirty="0" smtClean="0">
                <a:solidFill>
                  <a:schemeClr val="tx2">
                    <a:lumMod val="75000"/>
                  </a:schemeClr>
                </a:solidFill>
              </a:rPr>
              <a:t>resources</a:t>
            </a:r>
          </a:p>
          <a:p>
            <a:pPr lvl="1"/>
            <a:r>
              <a:rPr lang="en-GB" dirty="0" smtClean="0"/>
              <a:t>Every </a:t>
            </a:r>
            <a:r>
              <a:rPr lang="en-GB" dirty="0"/>
              <a:t>resource </a:t>
            </a:r>
            <a:r>
              <a:rPr lang="en-GB" dirty="0" smtClean="0"/>
              <a:t>is associated with </a:t>
            </a:r>
            <a:r>
              <a:rPr lang="en-GB" dirty="0"/>
              <a:t>unique </a:t>
            </a:r>
            <a:r>
              <a:rPr lang="en-GB" dirty="0" smtClean="0">
                <a:solidFill>
                  <a:schemeClr val="tx2">
                    <a:lumMod val="75000"/>
                  </a:schemeClr>
                </a:solidFill>
              </a:rPr>
              <a:t>URI</a:t>
            </a:r>
          </a:p>
          <a:p>
            <a:pPr lvl="1"/>
            <a:r>
              <a:rPr lang="en-GB" dirty="0" smtClean="0"/>
              <a:t>Each resource supports standard operations (CRUD)</a:t>
            </a:r>
            <a:endParaRPr lang="en-GB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GB" dirty="0" smtClean="0"/>
              <a:t>This natively maps to the </a:t>
            </a:r>
            <a:r>
              <a:rPr lang="en-GB" dirty="0" smtClean="0">
                <a:solidFill>
                  <a:schemeClr val="tx2">
                    <a:lumMod val="75000"/>
                  </a:schemeClr>
                </a:solidFill>
              </a:rPr>
              <a:t>HTTP</a:t>
            </a:r>
            <a:r>
              <a:rPr lang="en-GB" dirty="0" smtClean="0"/>
              <a:t> protocol</a:t>
            </a:r>
          </a:p>
          <a:p>
            <a:pPr lvl="1"/>
            <a:r>
              <a:rPr lang="en-GB" dirty="0" smtClean="0"/>
              <a:t>HTTP methods: </a:t>
            </a:r>
            <a:r>
              <a:rPr lang="en-GB" dirty="0" smtClean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GB" dirty="0" smtClean="0"/>
              <a:t>, </a:t>
            </a:r>
            <a:r>
              <a:rPr lang="en-GB" dirty="0" smtClean="0">
                <a:solidFill>
                  <a:schemeClr val="tx2">
                    <a:lumMod val="75000"/>
                  </a:schemeClr>
                </a:solidFill>
              </a:rPr>
              <a:t>POST</a:t>
            </a:r>
            <a:r>
              <a:rPr lang="en-GB" dirty="0" smtClean="0"/>
              <a:t>, </a:t>
            </a:r>
            <a:r>
              <a:rPr lang="en-GB" dirty="0" smtClean="0">
                <a:solidFill>
                  <a:schemeClr val="tx2">
                    <a:lumMod val="75000"/>
                  </a:schemeClr>
                </a:solidFill>
              </a:rPr>
              <a:t>PUT</a:t>
            </a:r>
            <a:r>
              <a:rPr lang="en-GB" dirty="0" smtClean="0"/>
              <a:t>, </a:t>
            </a:r>
            <a:r>
              <a:rPr lang="en-GB" dirty="0" smtClean="0">
                <a:solidFill>
                  <a:schemeClr val="tx2">
                    <a:lumMod val="75000"/>
                  </a:schemeClr>
                </a:solidFill>
              </a:rPr>
              <a:t>DELETE</a:t>
            </a:r>
            <a:r>
              <a:rPr lang="en-GB" dirty="0" smtClean="0"/>
              <a:t>, </a:t>
            </a:r>
            <a:r>
              <a:rPr lang="en-GB" dirty="0" smtClean="0">
                <a:solidFill>
                  <a:schemeClr val="tx2">
                    <a:lumMod val="75000"/>
                  </a:schemeClr>
                </a:solidFill>
              </a:rPr>
              <a:t>PATCH</a:t>
            </a:r>
            <a:r>
              <a:rPr lang="en-GB" dirty="0" smtClean="0"/>
              <a:t>, </a:t>
            </a:r>
            <a:r>
              <a:rPr lang="en-GB" dirty="0" smtClean="0">
                <a:solidFill>
                  <a:schemeClr val="tx2">
                    <a:lumMod val="75000"/>
                  </a:schemeClr>
                </a:solidFill>
              </a:rPr>
              <a:t>OPTIONS</a:t>
            </a:r>
            <a:r>
              <a:rPr lang="en-GB" dirty="0" smtClean="0"/>
              <a:t>, …</a:t>
            </a:r>
            <a:endParaRPr lang="en-GB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REST?</a:t>
            </a:r>
            <a:endParaRPr lang="en-US" dirty="0"/>
          </a:p>
        </p:txBody>
      </p:sp>
      <p:sp>
        <p:nvSpPr>
          <p:cNvPr id="8" name="Text Placeholder 6"/>
          <p:cNvSpPr txBox="1">
            <a:spLocks/>
          </p:cNvSpPr>
          <p:nvPr/>
        </p:nvSpPr>
        <p:spPr>
          <a:xfrm>
            <a:off x="528636" y="1189875"/>
            <a:ext cx="11128376" cy="186512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eaLnBrk="0" hangingPunct="0">
              <a:spcBef>
                <a:spcPct val="20000"/>
              </a:spcBef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2pPr>
            <a:lvl3pPr marL="922338" indent="-273050" eaLnBrk="0" hangingPunct="0">
              <a:spcBef>
                <a:spcPct val="20000"/>
              </a:spcBef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3pPr>
            <a:lvl4pPr marL="1187450" indent="-228600" eaLnBrk="0" hangingPunct="0">
              <a:spcBef>
                <a:spcPct val="20000"/>
              </a:spcBef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4pPr>
            <a:lvl5pPr marL="1425575" indent="-228600" eaLnBrk="0" hangingPunct="0">
              <a:spcBef>
                <a:spcPct val="20000"/>
              </a:spcBef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>
                <a:solidFill>
                  <a:schemeClr val="tx1"/>
                </a:solidFill>
                <a:latin typeface="+mn-lt"/>
              </a:defRPr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>
                <a:solidFill>
                  <a:schemeClr val="tx1"/>
                </a:solidFill>
                <a:latin typeface="+mn-lt"/>
              </a:defRPr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>
                <a:solidFill>
                  <a:schemeClr val="tx1"/>
                </a:solidFill>
                <a:latin typeface="+mn-lt"/>
              </a:defRPr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120000"/>
              </a:lnSpc>
            </a:pPr>
            <a:r>
              <a:rPr lang="en-US" sz="3200" dirty="0" smtClean="0">
                <a:solidFill>
                  <a:srgbClr val="FBEEDC"/>
                </a:solidFill>
                <a:latin typeface="+mj-lt"/>
              </a:rPr>
              <a:t>"Representational </a:t>
            </a:r>
            <a:r>
              <a:rPr lang="en-US" sz="3200" dirty="0">
                <a:solidFill>
                  <a:srgbClr val="FBEEDC"/>
                </a:solidFill>
                <a:latin typeface="+mj-lt"/>
              </a:rPr>
              <a:t>State Transfer (REST) is a software architecture style consisting of guidelines and best practices for creating scalable </a:t>
            </a:r>
            <a:r>
              <a:rPr lang="en-US" sz="3200" dirty="0" smtClean="0">
                <a:solidFill>
                  <a:srgbClr val="FBEEDC"/>
                </a:solidFill>
                <a:latin typeface="+mj-lt"/>
              </a:rPr>
              <a:t>Web </a:t>
            </a:r>
            <a:r>
              <a:rPr lang="en-US" sz="3200" dirty="0">
                <a:solidFill>
                  <a:srgbClr val="FBEEDC"/>
                </a:solidFill>
                <a:latin typeface="+mj-lt"/>
              </a:rPr>
              <a:t>services</a:t>
            </a:r>
            <a:r>
              <a:rPr lang="en-US" sz="3200" dirty="0" smtClean="0">
                <a:solidFill>
                  <a:srgbClr val="FBEEDC"/>
                </a:solidFill>
                <a:latin typeface="+mj-lt"/>
              </a:rPr>
              <a:t>."</a:t>
            </a:r>
            <a:endParaRPr lang="en-US" sz="3200" dirty="0">
              <a:solidFill>
                <a:srgbClr val="FBEEDC"/>
              </a:solidFill>
              <a:latin typeface="+mj-l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646612" y="2667000"/>
            <a:ext cx="69342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600" b="1" dirty="0">
                <a:hlinkClick r:id="rId2"/>
              </a:rPr>
              <a:t>http://en.wikipedia.org/wiki/Representational_State_Transfer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837288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CRUD Operations in REST APIs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8612" y="1253704"/>
            <a:ext cx="8686232" cy="5147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947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dirty="0"/>
              <a:t>One URI </a:t>
            </a:r>
            <a:r>
              <a:rPr lang="en-US" dirty="0" smtClean="0"/>
              <a:t>per resource</a:t>
            </a:r>
            <a:endParaRPr lang="bg-BG" dirty="0" smtClean="0"/>
          </a:p>
          <a:p>
            <a:pPr lvl="1">
              <a:lnSpc>
                <a:spcPct val="100000"/>
              </a:lnSpc>
            </a:pPr>
            <a:r>
              <a:rPr lang="en-US" dirty="0"/>
              <a:t>M</a:t>
            </a:r>
            <a:r>
              <a:rPr lang="en-US" dirty="0" smtClean="0"/>
              <a:t>ultiple operations per URI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Get </a:t>
            </a:r>
            <a:r>
              <a:rPr lang="en-US" dirty="0" smtClean="0"/>
              <a:t>all resources / single resource by ID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/>
              <a:t>GET </a:t>
            </a:r>
            <a:r>
              <a:rPr lang="en-US" dirty="0">
                <a:hlinkClick r:id="rId2"/>
              </a:rPr>
              <a:t>http://myservice.com/api/Books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/>
              <a:t>GET </a:t>
            </a:r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myservice.com/api/Books/3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 smtClean="0"/>
              <a:t>Add </a:t>
            </a:r>
            <a:r>
              <a:rPr lang="en-US" dirty="0"/>
              <a:t>a new </a:t>
            </a:r>
            <a:r>
              <a:rPr lang="en-US" dirty="0" smtClean="0"/>
              <a:t>resource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/>
              <a:t>POST </a:t>
            </a:r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myservice.com/api/Books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 smtClean="0"/>
              <a:t>Modify (update) a</a:t>
            </a:r>
            <a:r>
              <a:rPr lang="bg-BG" dirty="0" smtClean="0"/>
              <a:t> </a:t>
            </a:r>
            <a:r>
              <a:rPr lang="en-US" dirty="0" smtClean="0"/>
              <a:t>resource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 smtClean="0"/>
              <a:t>PUT </a:t>
            </a:r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myservice.com/api/Books/3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RESTful Web Services and HTTP Methods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0812" y="1587479"/>
            <a:ext cx="4026666" cy="4356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714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Software-University-Foundation</Template>
  <TotalTime>0</TotalTime>
  <Words>1499</Words>
  <Application>Microsoft Office PowerPoint</Application>
  <PresentationFormat>Custom</PresentationFormat>
  <Paragraphs>317</Paragraphs>
  <Slides>36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2" baseType="lpstr">
      <vt:lpstr>Arial</vt:lpstr>
      <vt:lpstr>Calibri</vt:lpstr>
      <vt:lpstr>Consolas</vt:lpstr>
      <vt:lpstr>Wingdings</vt:lpstr>
      <vt:lpstr>Wingdings 2</vt:lpstr>
      <vt:lpstr>SoftUni 16x9</vt:lpstr>
      <vt:lpstr>RESTful Services with ASP.NET Web API</vt:lpstr>
      <vt:lpstr>Who am I?</vt:lpstr>
      <vt:lpstr>Table of Contents</vt:lpstr>
      <vt:lpstr>Web Services and Clients</vt:lpstr>
      <vt:lpstr>"RESTful Web Services" model</vt:lpstr>
      <vt:lpstr>RESTful Web Services</vt:lpstr>
      <vt:lpstr>What is REST?</vt:lpstr>
      <vt:lpstr>CRUD Operations in REST APIs</vt:lpstr>
      <vt:lpstr>RESTful Web Services and HTTP Methods</vt:lpstr>
      <vt:lpstr>RESTful Web Services and HTTP Methods (2)</vt:lpstr>
      <vt:lpstr>What is ASP.NET Web API?</vt:lpstr>
      <vt:lpstr>ASP.NET Web API</vt:lpstr>
      <vt:lpstr>ASP.NET Web API</vt:lpstr>
      <vt:lpstr>Web API Features</vt:lpstr>
      <vt:lpstr>ASP.NET Web API 2</vt:lpstr>
      <vt:lpstr>Creating ASP.NET Web API Project</vt:lpstr>
      <vt:lpstr>Web API Controllers</vt:lpstr>
      <vt:lpstr>Web API Default Behavior</vt:lpstr>
      <vt:lpstr>Web API Controllers</vt:lpstr>
      <vt:lpstr>Routing</vt:lpstr>
      <vt:lpstr>Default Route</vt:lpstr>
      <vt:lpstr>Model Binding &amp; Validation</vt:lpstr>
      <vt:lpstr>Demo: Create API Controller</vt:lpstr>
      <vt:lpstr>Return Different HTTP Code</vt:lpstr>
      <vt:lpstr>OData Query Syntax</vt:lpstr>
      <vt:lpstr>OData Query Syntax</vt:lpstr>
      <vt:lpstr>Web API Clients</vt:lpstr>
      <vt:lpstr>Consuming Web API from C#</vt:lpstr>
      <vt:lpstr>Consuming Web API from JavaScript</vt:lpstr>
      <vt:lpstr>Demo: Consume Web API from Console Application</vt:lpstr>
      <vt:lpstr>Postman – REST Client</vt:lpstr>
      <vt:lpstr>Browser Development Tools</vt:lpstr>
      <vt:lpstr>Fiddler</vt:lpstr>
      <vt:lpstr>RESTful Services with ASP.NET Web API</vt:lpstr>
      <vt:lpstr>License</vt:lpstr>
      <vt:lpstr>Free Trainings @ Software University</vt:lpstr>
    </vt:vector>
  </TitlesOfParts>
  <Manager/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ASP.NET Web API</dc:title>
  <dc:subject>Software Development Course</dc:subject>
  <dc:creator/>
  <cp:keywords>ASP.NET, WebAPI, programming, SoftUni, Software University, programming, software development, software engineering, course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2015-05-29T11:34:55Z</dcterms:modified>
  <cp:category>ASP.NET, WebAPI, programming, SoftUni, Software University, programming, software development, software engineering, course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